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6BE5C2B-2AC8-B947-8B72-A736F40F25C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85"/>
    <p:restoredTop sz="94655"/>
  </p:normalViewPr>
  <p:slideViewPr>
    <p:cSldViewPr snapToGrid="0" snapToObjects="1" showGuides="1">
      <p:cViewPr varScale="1">
        <p:scale>
          <a:sx n="173" d="100"/>
          <a:sy n="173" d="100"/>
        </p:scale>
        <p:origin x="120" y="4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2EF68-DB73-7F4D-BD7F-5F6379C74534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78FD7-94BC-C04D-B13C-5109B14ED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43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b="0" i="0"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b="0" i="0"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b="0" i="0"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defRPr b="0" i="0"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theme" Target="../theme/theme1.xml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32600"/>
          </a:xfrm>
          <a:prstGeom prst="rect">
            <a:avLst/>
          </a:prstGeom>
        </p:spPr>
      </p:pic>
      <p:sp>
        <p:nvSpPr>
          <p:cNvPr id="7" name="Right Triangle 6"/>
          <p:cNvSpPr/>
          <p:nvPr userDrawn="1"/>
        </p:nvSpPr>
        <p:spPr>
          <a:xfrm>
            <a:off x="0" y="3108960"/>
            <a:ext cx="12192000" cy="374904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>
            <a:off x="5441343" y="4675367"/>
            <a:ext cx="6750657" cy="2182633"/>
          </a:xfrm>
          <a:prstGeom prst="rtTriangle">
            <a:avLst/>
          </a:prstGeom>
          <a:solidFill>
            <a:srgbClr val="009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5775298" y="0"/>
            <a:ext cx="6416702" cy="196397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6" y="4467617"/>
            <a:ext cx="3164619" cy="6334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955" y="526443"/>
            <a:ext cx="2243702" cy="319329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81664" y="5271716"/>
            <a:ext cx="6758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0" kern="1200" dirty="0">
                <a:solidFill>
                  <a:schemeClr val="tx1"/>
                </a:solidFill>
                <a:effectLst/>
                <a:latin typeface="Calibri Light" charset="0"/>
                <a:ea typeface="Calibri Light" charset="0"/>
                <a:cs typeface="Calibri Light" charset="0"/>
              </a:rPr>
              <a:t>Network ROI welcomes </a:t>
            </a:r>
            <a:br>
              <a:rPr lang="en-US" sz="2400" b="0" i="0" kern="1200" dirty="0">
                <a:solidFill>
                  <a:schemeClr val="tx1"/>
                </a:solidFill>
                <a:effectLst/>
                <a:latin typeface="Calibri Light" charset="0"/>
                <a:ea typeface="Calibri Light" charset="0"/>
                <a:cs typeface="Calibri Light" charset="0"/>
              </a:rPr>
            </a:br>
            <a:r>
              <a:rPr lang="en-US" sz="2400" b="0" i="0" kern="1200" dirty="0">
                <a:solidFill>
                  <a:schemeClr val="tx1"/>
                </a:solidFill>
                <a:effectLst/>
                <a:latin typeface="Calibri Light" charset="0"/>
                <a:ea typeface="Calibri Light" charset="0"/>
                <a:cs typeface="Calibri Light" charset="0"/>
              </a:rPr>
              <a:t>Maggie Scullion and Mark Turnbull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63842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231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390" y="365125"/>
            <a:ext cx="1892410" cy="3788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5501"/>
            <a:ext cx="12192000" cy="9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9CD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5775298" y="0"/>
            <a:ext cx="6416702" cy="196397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299364"/>
            <a:ext cx="12192000" cy="1558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8. NETWORK-BASED SEGMENTATION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Separate core network functions such as the main business network, </a:t>
            </a:r>
            <a:br>
              <a:rPr lang="en-GB" dirty="0"/>
            </a:br>
            <a:r>
              <a:rPr lang="en-GB" dirty="0"/>
              <a:t>public Wi-Fi, development, Telephony and CCTV</a:t>
            </a:r>
          </a:p>
          <a:p>
            <a:r>
              <a:rPr lang="en-GB" dirty="0"/>
              <a:t>Document the network and its boundaries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348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9.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Encrypt all personal and sensitive data wherever it is stored - such as servers, laptops, external hard drives, tablets, mobiles and USB keys.</a:t>
            </a:r>
          </a:p>
          <a:p>
            <a:r>
              <a:rPr lang="en-GB" dirty="0"/>
              <a:t> Ensure all data in transit is encrypted (i.e. via SSL)</a:t>
            </a:r>
          </a:p>
        </p:txBody>
      </p:sp>
    </p:spTree>
    <p:extLst>
      <p:ext uri="{BB962C8B-B14F-4D97-AF65-F5344CB8AC3E}">
        <p14:creationId xmlns:p14="http://schemas.microsoft.com/office/powerpoint/2010/main" val="2058464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10. DATA LOSS PREVENTION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Preventing personal data leaving the network via unauthorised means such as shadow IT</a:t>
            </a:r>
          </a:p>
          <a:p>
            <a:r>
              <a:rPr lang="en-GB" dirty="0"/>
              <a:t>Monitors data movement on the network</a:t>
            </a:r>
          </a:p>
        </p:txBody>
      </p:sp>
    </p:spTree>
    <p:extLst>
      <p:ext uri="{BB962C8B-B14F-4D97-AF65-F5344CB8AC3E}">
        <p14:creationId xmlns:p14="http://schemas.microsoft.com/office/powerpoint/2010/main" val="648071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4200" cy="1325563"/>
          </a:xfrm>
        </p:spPr>
        <p:txBody>
          <a:bodyPr/>
          <a:lstStyle/>
          <a:p>
            <a:r>
              <a:rPr lang="en-GB" dirty="0"/>
              <a:t>STEP 11. USER ACTIVITY / INSIDER THREAT MONITORING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We’re not interested to know how long Kevin has been on Facebook or Twitter - that’s an HR issue!</a:t>
            </a:r>
          </a:p>
          <a:p>
            <a:r>
              <a:rPr lang="en-GB" dirty="0"/>
              <a:t>Detects suspicious logins / failed logins</a:t>
            </a:r>
          </a:p>
          <a:p>
            <a:r>
              <a:rPr lang="en-GB" dirty="0"/>
              <a:t>Detects other behavioural factors from within the company network</a:t>
            </a:r>
          </a:p>
        </p:txBody>
      </p:sp>
    </p:spTree>
    <p:extLst>
      <p:ext uri="{BB962C8B-B14F-4D97-AF65-F5344CB8AC3E}">
        <p14:creationId xmlns:p14="http://schemas.microsoft.com/office/powerpoint/2010/main" val="781228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12. DISASTER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Make sure you have a robust backup and Disaster Recovery solution in place</a:t>
            </a:r>
          </a:p>
          <a:p>
            <a:r>
              <a:rPr lang="en-GB" dirty="0"/>
              <a:t>Make sure it is tested regularly</a:t>
            </a:r>
          </a:p>
          <a:p>
            <a:r>
              <a:rPr lang="en-GB" dirty="0"/>
              <a:t>Learn </a:t>
            </a:r>
            <a:r>
              <a:rPr lang="en-GB"/>
              <a:t>from the DR test and hone the process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860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13: YOUR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are the weakest link in your network. </a:t>
            </a:r>
          </a:p>
          <a:p>
            <a:r>
              <a:rPr lang="en-GB" dirty="0"/>
              <a:t>Implement a robust cyber security user awareness program – IASME or ISO 27001</a:t>
            </a:r>
          </a:p>
          <a:p>
            <a:r>
              <a:rPr lang="en-GB" dirty="0"/>
              <a:t>Train users in secure practices</a:t>
            </a:r>
          </a:p>
          <a:p>
            <a:r>
              <a:rPr lang="en-GB" dirty="0"/>
              <a:t>Turn the weakness into your greatest strength</a:t>
            </a:r>
          </a:p>
          <a:p>
            <a:r>
              <a:rPr lang="en-GB" dirty="0"/>
              <a:t>Consider simulated attacks to benchmark user awareness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75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YOUR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have any questions about any of the topics covered today, please come and talk to us.</a:t>
            </a:r>
          </a:p>
        </p:txBody>
      </p:sp>
    </p:spTree>
    <p:extLst>
      <p:ext uri="{BB962C8B-B14F-4D97-AF65-F5344CB8AC3E}">
        <p14:creationId xmlns:p14="http://schemas.microsoft.com/office/powerpoint/2010/main" val="1651513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12 STEPS TO A GDPR AWARE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Technical and Organisational Measures Best Practises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Neil Douglas</a:t>
            </a:r>
          </a:p>
          <a:p>
            <a:pPr marL="0" indent="0">
              <a:buNone/>
            </a:pPr>
            <a:r>
              <a:rPr lang="en-US" dirty="0"/>
              <a:t>Technical Director and GDPR Data Protection Officer at Network ROI</a:t>
            </a:r>
          </a:p>
        </p:txBody>
      </p:sp>
    </p:spTree>
    <p:extLst>
      <p:ext uri="{BB962C8B-B14F-4D97-AF65-F5344CB8AC3E}">
        <p14:creationId xmlns:p14="http://schemas.microsoft.com/office/powerpoint/2010/main" val="105861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1: DATA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Definition and classification of data into public, restricted, confidential</a:t>
            </a:r>
          </a:p>
          <a:p>
            <a:r>
              <a:rPr lang="en-GB" dirty="0"/>
              <a:t>Every document should be marked with the appropriate classification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2: CONFIGURATION CHANGE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Ensuring a change on the network doesn’t have adverse consequences for security</a:t>
            </a:r>
          </a:p>
          <a:p>
            <a:r>
              <a:rPr lang="en-GB" dirty="0"/>
              <a:t>Ensuring changes are planned and outcomes are predictable</a:t>
            </a:r>
          </a:p>
        </p:txBody>
      </p:sp>
    </p:spTree>
    <p:extLst>
      <p:ext uri="{BB962C8B-B14F-4D97-AF65-F5344CB8AC3E}">
        <p14:creationId xmlns:p14="http://schemas.microsoft.com/office/powerpoint/2010/main" val="149241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STEP 3: ADMINISTRATOR CONTROLS AND SEPARATION OF DUTIES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Removing local admin rights from users</a:t>
            </a:r>
          </a:p>
          <a:p>
            <a:r>
              <a:rPr lang="en-GB" dirty="0"/>
              <a:t>Use a separate administrator account for admin level tasks</a:t>
            </a:r>
          </a:p>
        </p:txBody>
      </p:sp>
    </p:spTree>
    <p:extLst>
      <p:ext uri="{BB962C8B-B14F-4D97-AF65-F5344CB8AC3E}">
        <p14:creationId xmlns:p14="http://schemas.microsoft.com/office/powerpoint/2010/main" val="953461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4. REMOTE ACCESS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Secure your remote access via VPN or 2 Factor Authentication</a:t>
            </a:r>
          </a:p>
          <a:p>
            <a:r>
              <a:rPr lang="en-GB" dirty="0"/>
              <a:t>Ensuring you have a mobile working policy</a:t>
            </a:r>
          </a:p>
          <a:p>
            <a:r>
              <a:rPr lang="en-GB" dirty="0"/>
              <a:t>Use mobile device management software to secure mobile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6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5. SECURE SYSTEM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Change all default usernames &amp; passwords on new devices</a:t>
            </a:r>
          </a:p>
          <a:p>
            <a:r>
              <a:rPr lang="en-GB" dirty="0"/>
              <a:t>Close all unused ports on Firewalls</a:t>
            </a:r>
          </a:p>
          <a:p>
            <a:r>
              <a:rPr lang="en-GB" dirty="0"/>
              <a:t>Disable all unused services and applications on servers and network hardware</a:t>
            </a:r>
          </a:p>
          <a:p>
            <a:r>
              <a:rPr lang="en-GB" dirty="0"/>
              <a:t>Ensure admin level access is restricted</a:t>
            </a:r>
          </a:p>
        </p:txBody>
      </p:sp>
    </p:spTree>
    <p:extLst>
      <p:ext uri="{BB962C8B-B14F-4D97-AF65-F5344CB8AC3E}">
        <p14:creationId xmlns:p14="http://schemas.microsoft.com/office/powerpoint/2010/main" val="1620421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6. VULNERABILITY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Enable automatic software updates where possible </a:t>
            </a:r>
          </a:p>
          <a:p>
            <a:r>
              <a:rPr lang="en-GB" dirty="0"/>
              <a:t>Retire out-of-date network hardware, applications and Operating Systems</a:t>
            </a:r>
          </a:p>
          <a:p>
            <a:r>
              <a:rPr lang="en-GB" dirty="0"/>
              <a:t>Detect and fix security vulnerabilities on a regular basis</a:t>
            </a:r>
          </a:p>
        </p:txBody>
      </p:sp>
    </p:spTree>
    <p:extLst>
      <p:ext uri="{BB962C8B-B14F-4D97-AF65-F5344CB8AC3E}">
        <p14:creationId xmlns:p14="http://schemas.microsoft.com/office/powerpoint/2010/main" val="43362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7. ACCESS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Don’t use shared accounts </a:t>
            </a:r>
          </a:p>
          <a:p>
            <a:r>
              <a:rPr lang="en-GB" dirty="0"/>
              <a:t>Immediately disable old accounts when people leave the company</a:t>
            </a:r>
          </a:p>
          <a:p>
            <a:r>
              <a:rPr lang="en-GB" dirty="0"/>
              <a:t>Minimise administrative accounts</a:t>
            </a:r>
          </a:p>
          <a:p>
            <a:r>
              <a:rPr lang="en-GB" dirty="0"/>
              <a:t>Review password age and password policies</a:t>
            </a:r>
          </a:p>
        </p:txBody>
      </p:sp>
    </p:spTree>
    <p:extLst>
      <p:ext uri="{BB962C8B-B14F-4D97-AF65-F5344CB8AC3E}">
        <p14:creationId xmlns:p14="http://schemas.microsoft.com/office/powerpoint/2010/main" val="80310228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59F1A1B-515C-0741-A00E-819E4C845947}" vid="{09F73E8A-B9E5-2A4A-833D-6DBD99C713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59F1A1B-515C-0741-A00E-819E4C845947}" vid="{320A373C-AB8D-8F4F-9525-4BB90B861A8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 PowerPoint Template</Template>
  <TotalTime>854</TotalTime>
  <Words>461</Words>
  <Application>Microsoft Office PowerPoint</Application>
  <PresentationFormat>Widescreen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Title Slide Master</vt:lpstr>
      <vt:lpstr>Office Theme</vt:lpstr>
      <vt:lpstr>PowerPoint Presentation</vt:lpstr>
      <vt:lpstr>12 STEPS TO A GDPR AWARE NETWORK</vt:lpstr>
      <vt:lpstr>STEP 1: DATA CLASSIFICATION</vt:lpstr>
      <vt:lpstr>STEP 2: CONFIGURATION CHANGE MANAGEMENT</vt:lpstr>
      <vt:lpstr>STEP 3: ADMINISTRATOR CONTROLS AND SEPARATION OF DUTIES</vt:lpstr>
      <vt:lpstr>STEP 4. REMOTE ACCESS </vt:lpstr>
      <vt:lpstr>STEP 5. SECURE SYSTEM CONFIGURATION</vt:lpstr>
      <vt:lpstr>STEP 6. VULNERABILITY MANAGEMENT</vt:lpstr>
      <vt:lpstr>STEP 7. ACCESS CONTROL</vt:lpstr>
      <vt:lpstr>STEP 8. NETWORK-BASED SEGMENTATION </vt:lpstr>
      <vt:lpstr>STEP 9. ENCRYPTION</vt:lpstr>
      <vt:lpstr>STEP 10. DATA LOSS PREVENTION </vt:lpstr>
      <vt:lpstr>STEP 11. USER ACTIVITY / INSIDER THREAT MONITORING </vt:lpstr>
      <vt:lpstr>STEP 12. DISASTER RECOVERY</vt:lpstr>
      <vt:lpstr>STEP 13: YOUR PEOPLE</vt:lpstr>
      <vt:lpstr>THANKS FOR YOUR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Nightingale</dc:creator>
  <cp:lastModifiedBy>Neil Douglas</cp:lastModifiedBy>
  <cp:revision>20</cp:revision>
  <dcterms:created xsi:type="dcterms:W3CDTF">2017-02-03T15:19:27Z</dcterms:created>
  <dcterms:modified xsi:type="dcterms:W3CDTF">2018-01-22T14:15:58Z</dcterms:modified>
</cp:coreProperties>
</file>